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226400" y="274573"/>
            <a:ext cx="21915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654"/>
            <a:ext cx="5153705" cy="6845694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2104533"/>
            <a:ext cx="5017500" cy="21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5233233"/>
            <a:ext cx="34707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6857248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712900"/>
            <a:ext cx="47760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3524166"/>
            <a:ext cx="4776000" cy="16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6857248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737333"/>
            <a:ext cx="4587000" cy="15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2090067"/>
            <a:ext cx="7038900" cy="3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2090067"/>
            <a:ext cx="3403200" cy="3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2090067"/>
            <a:ext cx="3403200" cy="3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525000"/>
            <a:ext cx="70389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525000"/>
            <a:ext cx="3798900" cy="19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2630067"/>
            <a:ext cx="3798900" cy="32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6857829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1155700"/>
            <a:ext cx="4587000" cy="46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7989"/>
            <a:ext cx="1037850" cy="1355016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2211100"/>
            <a:ext cx="3036300" cy="23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4717333"/>
            <a:ext cx="30363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2262133"/>
            <a:ext cx="3676800" cy="31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5504636"/>
            <a:ext cx="698925" cy="912853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5740500"/>
            <a:ext cx="69360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/>
          <p:nvPr/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pace ship shooting a explosion&#10;&#10;AI-generated content may be incorrect." id="141" name="Google Shape;141;p14"/>
          <p:cNvPicPr preferRelativeResize="0"/>
          <p:nvPr/>
        </p:nvPicPr>
        <p:blipFill rotWithShape="1">
          <a:blip r:embed="rId3">
            <a:alphaModFix amt="50000"/>
          </a:blip>
          <a:srcRect b="-1" l="0" r="11021" t="0"/>
          <a:stretch/>
        </p:blipFill>
        <p:spPr>
          <a:xfrm>
            <a:off x="20" y="10"/>
            <a:ext cx="9141692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>
            <p:ph type="ctrTitle"/>
          </p:nvPr>
        </p:nvSpPr>
        <p:spPr>
          <a:xfrm>
            <a:off x="1491350" y="503663"/>
            <a:ext cx="6858000" cy="30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Font typeface="Calibri"/>
              <a:buNone/>
            </a:pPr>
            <a:r>
              <a:rPr b="1" lang="en-US" sz="5700">
                <a:solidFill>
                  <a:schemeClr val="lt1"/>
                </a:solidFill>
              </a:rPr>
              <a:t>Dogfight AI-steroids </a:t>
            </a:r>
            <a:endParaRPr sz="4311"/>
          </a:p>
        </p:txBody>
      </p:sp>
      <p:sp>
        <p:nvSpPr>
          <p:cNvPr id="143" name="Google Shape;143;p14"/>
          <p:cNvSpPr txBox="1"/>
          <p:nvPr>
            <p:ph idx="1" type="subTitle"/>
          </p:nvPr>
        </p:nvSpPr>
        <p:spPr>
          <a:xfrm>
            <a:off x="1491361" y="6371582"/>
            <a:ext cx="6858000" cy="1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en-US" sz="1800">
                <a:solidFill>
                  <a:schemeClr val="lt1"/>
                </a:solidFill>
              </a:rPr>
              <a:t>Arye Mindell – CMSI 5998: AI Game Development</a:t>
            </a:r>
            <a:endParaRPr sz="600"/>
          </a:p>
        </p:txBody>
      </p:sp>
      <p:sp>
        <p:nvSpPr>
          <p:cNvPr id="144" name="Google Shape;144;p14"/>
          <p:cNvSpPr txBox="1"/>
          <p:nvPr/>
        </p:nvSpPr>
        <p:spPr>
          <a:xfrm>
            <a:off x="2283050" y="5540275"/>
            <a:ext cx="527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Reinforcement Learning for 2D Space Combat</a:t>
            </a:r>
            <a:endParaRPr b="1"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/>
              <a:t>Project Proposal</a:t>
            </a:r>
            <a:endParaRPr b="1"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457200" y="1600200"/>
            <a:ext cx="4995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12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700"/>
              <a:buChar char="❏"/>
            </a:pPr>
            <a:r>
              <a:rPr lang="en-US" sz="1700">
                <a:solidFill>
                  <a:schemeClr val="accent6"/>
                </a:solidFill>
              </a:rPr>
              <a:t>F1</a:t>
            </a:r>
            <a:r>
              <a:rPr lang="en-US" sz="1700"/>
              <a:t> - </a:t>
            </a:r>
            <a:r>
              <a:rPr lang="en-US" sz="1700"/>
              <a:t> New Weapon Types </a:t>
            </a:r>
            <a:endParaRPr sz="12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❏"/>
            </a:pPr>
            <a:r>
              <a:rPr lang="en-US" sz="1700">
                <a:solidFill>
                  <a:schemeClr val="accent5"/>
                </a:solidFill>
              </a:rPr>
              <a:t>Laser guns for precision combat</a:t>
            </a:r>
            <a:endParaRPr sz="1000">
              <a:solidFill>
                <a:schemeClr val="accent5"/>
              </a:solidFill>
            </a:endParaRPr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❏"/>
            </a:pPr>
            <a:r>
              <a:rPr lang="en-US" sz="1700">
                <a:solidFill>
                  <a:schemeClr val="accent5"/>
                </a:solidFill>
              </a:rPr>
              <a:t>Homing missiles + lock‑on targeting</a:t>
            </a:r>
            <a:endParaRPr sz="1000">
              <a:solidFill>
                <a:schemeClr val="accent5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❏"/>
            </a:pPr>
            <a:r>
              <a:rPr lang="en-US" sz="1700">
                <a:solidFill>
                  <a:schemeClr val="accent6"/>
                </a:solidFill>
              </a:rPr>
              <a:t>F2</a:t>
            </a:r>
            <a:r>
              <a:rPr lang="en-US" sz="1700"/>
              <a:t>  - Health &amp; Damage System </a:t>
            </a:r>
            <a:endParaRPr sz="12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❏"/>
            </a:pPr>
            <a:r>
              <a:rPr lang="en-US" sz="1700">
                <a:solidFill>
                  <a:schemeClr val="accent5"/>
                </a:solidFill>
              </a:rPr>
              <a:t>Hu</a:t>
            </a:r>
            <a:r>
              <a:rPr lang="en-US" sz="1700">
                <a:solidFill>
                  <a:schemeClr val="accent5"/>
                </a:solidFill>
              </a:rPr>
              <a:t>ll + shield mechanics, physics‑based damage</a:t>
            </a:r>
            <a:endParaRPr sz="1000">
              <a:solidFill>
                <a:schemeClr val="accent5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❏"/>
            </a:pPr>
            <a:r>
              <a:rPr lang="en-US" sz="1700">
                <a:solidFill>
                  <a:schemeClr val="accent6"/>
                </a:solidFill>
              </a:rPr>
              <a:t>F3</a:t>
            </a:r>
            <a:r>
              <a:rPr lang="en-US" sz="1700"/>
              <a:t> - </a:t>
            </a:r>
            <a:r>
              <a:rPr lang="en-US" sz="1700"/>
              <a:t>'Dummy' Enemy AI </a:t>
            </a:r>
            <a:endParaRPr sz="12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❏"/>
            </a:pPr>
            <a:r>
              <a:rPr lang="en-US" sz="1700">
                <a:solidFill>
                  <a:schemeClr val="accent5"/>
                </a:solidFill>
              </a:rPr>
              <a:t>Behavior Tree baseline for comparisons</a:t>
            </a:r>
            <a:endParaRPr sz="1000">
              <a:solidFill>
                <a:schemeClr val="accent5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❏"/>
            </a:pPr>
            <a:r>
              <a:rPr lang="en-US" sz="1700">
                <a:solidFill>
                  <a:schemeClr val="accent6"/>
                </a:solidFill>
              </a:rPr>
              <a:t>F4</a:t>
            </a:r>
            <a:r>
              <a:rPr lang="en-US" sz="1700"/>
              <a:t> - </a:t>
            </a:r>
            <a:r>
              <a:rPr lang="en-US" sz="1700"/>
              <a:t>RL Enemy Pilot </a:t>
            </a:r>
            <a:endParaRPr sz="1200"/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❏"/>
            </a:pPr>
            <a:r>
              <a:rPr lang="en-US" sz="1700">
                <a:solidFill>
                  <a:schemeClr val="accent5"/>
                </a:solidFill>
              </a:rPr>
              <a:t>PPO‑trained continuous‑action agent</a:t>
            </a:r>
            <a:endParaRPr sz="1700">
              <a:solidFill>
                <a:schemeClr val="accent5"/>
              </a:solidFill>
            </a:endParaRPr>
          </a:p>
          <a:p>
            <a:pPr indent="-33655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700"/>
              <a:buChar char="❏"/>
            </a:pPr>
            <a:r>
              <a:rPr lang="en-US" sz="1700">
                <a:solidFill>
                  <a:schemeClr val="accent5"/>
                </a:solidFill>
              </a:rPr>
              <a:t>Experiment with Self-Play / BC</a:t>
            </a:r>
            <a:endParaRPr sz="1700">
              <a:solidFill>
                <a:schemeClr val="accent5"/>
              </a:solidFill>
            </a:endParaRPr>
          </a:p>
        </p:txBody>
      </p:sp>
      <p:pic>
        <p:nvPicPr>
          <p:cNvPr id="151" name="Google Shape;151;p15" title="Demo_Screenshot_2.png"/>
          <p:cNvPicPr preferRelativeResize="0"/>
          <p:nvPr/>
        </p:nvPicPr>
        <p:blipFill rotWithShape="1">
          <a:blip r:embed="rId3">
            <a:alphaModFix amt="82000"/>
          </a:blip>
          <a:srcRect b="-1410" l="7502" r="38906" t="1410"/>
          <a:stretch/>
        </p:blipFill>
        <p:spPr>
          <a:xfrm>
            <a:off x="5744850" y="3625150"/>
            <a:ext cx="2843374" cy="284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4">
            <a:alphaModFix amt="58999"/>
          </a:blip>
          <a:stretch>
            <a:fillRect/>
          </a:stretch>
        </p:blipFill>
        <p:spPr>
          <a:xfrm>
            <a:off x="5719863" y="1690263"/>
            <a:ext cx="2893339" cy="1808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/>
              <a:t>Personal Interest</a:t>
            </a:r>
            <a:endParaRPr b="1"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457200" y="1600200"/>
            <a:ext cx="43875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/>
              <a:t>Aerospace/Engineering/Sci-Fi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/>
              <a:t>Academic Curiosity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/>
              <a:t>Deep RL &amp; control in physics‑heavy environments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/>
              <a:t>Creative Passion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/>
              <a:t>Music, A</a:t>
            </a:r>
            <a:r>
              <a:rPr lang="en-US" sz="1600"/>
              <a:t>rt, </a:t>
            </a:r>
            <a:r>
              <a:rPr lang="en-US" sz="1600"/>
              <a:t>Graphic Design, Gaming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/>
              <a:t>Portfolio Goal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/>
              <a:t>D</a:t>
            </a:r>
            <a:r>
              <a:rPr lang="en-US" sz="1600"/>
              <a:t>eep </a:t>
            </a:r>
            <a:r>
              <a:rPr lang="en-US" sz="1600"/>
              <a:t>l</a:t>
            </a:r>
            <a:r>
              <a:rPr lang="en-US" sz="1600"/>
              <a:t>earning, </a:t>
            </a:r>
            <a:r>
              <a:rPr lang="en-US" sz="1600"/>
              <a:t>p</a:t>
            </a:r>
            <a:r>
              <a:rPr lang="en-US" sz="1600"/>
              <a:t>roject </a:t>
            </a:r>
            <a:r>
              <a:rPr lang="en-US" sz="1600"/>
              <a:t>m</a:t>
            </a:r>
            <a:r>
              <a:rPr lang="en-US" sz="1600"/>
              <a:t>anagement, and research skills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/>
              <a:t>Unity proficiency</a:t>
            </a:r>
            <a:endParaRPr sz="1600"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525" y="4479075"/>
            <a:ext cx="5587474" cy="237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 title="Ship.png"/>
          <p:cNvPicPr preferRelativeResize="0"/>
          <p:nvPr/>
        </p:nvPicPr>
        <p:blipFill>
          <a:blip r:embed="rId4">
            <a:alphaModFix amt="87000"/>
          </a:blip>
          <a:stretch>
            <a:fillRect/>
          </a:stretch>
        </p:blipFill>
        <p:spPr>
          <a:xfrm rot="1725426">
            <a:off x="175176" y="444950"/>
            <a:ext cx="1913002" cy="1275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5840000" dist="333375">
              <a:srgbClr val="000000">
                <a:alpha val="67000"/>
              </a:srgbClr>
            </a:outerShdw>
          </a:effectLst>
        </p:spPr>
      </p:pic>
      <p:pic>
        <p:nvPicPr>
          <p:cNvPr id="161" name="Google Shape;161;p16" title="Ship 2.png"/>
          <p:cNvPicPr preferRelativeResize="0"/>
          <p:nvPr/>
        </p:nvPicPr>
        <p:blipFill>
          <a:blip r:embed="rId5">
            <a:alphaModFix amt="86000"/>
          </a:blip>
          <a:stretch>
            <a:fillRect/>
          </a:stretch>
        </p:blipFill>
        <p:spPr>
          <a:xfrm rot="8377347">
            <a:off x="7152119" y="613258"/>
            <a:ext cx="1934110" cy="16923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5840000" dist="333375">
              <a:srgbClr val="000000">
                <a:alpha val="67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Implementation I</a:t>
            </a:r>
            <a:endParaRPr/>
          </a:p>
        </p:txBody>
      </p:sp>
      <p:sp>
        <p:nvSpPr>
          <p:cNvPr id="167" name="Google Shape;167;p17"/>
          <p:cNvSpPr txBox="1"/>
          <p:nvPr>
            <p:ph idx="1" type="body"/>
          </p:nvPr>
        </p:nvSpPr>
        <p:spPr>
          <a:xfrm>
            <a:off x="457200" y="1600200"/>
            <a:ext cx="4679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1800"/>
          </a:p>
          <a:p>
            <a:pPr indent="-374650" lvl="0" marL="3429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1800"/>
              <a:t>Modular Command Pattern</a:t>
            </a:r>
            <a:endParaRPr sz="1800"/>
          </a:p>
          <a:p>
            <a:pPr indent="-317500" lvl="1" marL="74295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Char char="○"/>
            </a:pPr>
            <a:r>
              <a:rPr lang="en-US" sz="1600"/>
              <a:t>Player Input  |  Behavior Tree  |  RL Agent</a:t>
            </a:r>
            <a:endParaRPr sz="1600"/>
          </a:p>
          <a:p>
            <a:pPr indent="-374650" lvl="0" marL="3429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1800"/>
              <a:t>Multi‑Arena RL Training</a:t>
            </a:r>
            <a:endParaRPr sz="1800"/>
          </a:p>
          <a:p>
            <a:pPr indent="-317500" lvl="1" marL="74295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Char char="○"/>
            </a:pPr>
            <a:r>
              <a:rPr lang="en-US" sz="1600"/>
              <a:t>Parallel arenas  = fast convergence</a:t>
            </a:r>
            <a:endParaRPr sz="1600"/>
          </a:p>
          <a:p>
            <a:pPr indent="-317500" lvl="1" marL="74295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Char char="○"/>
            </a:pPr>
            <a:r>
              <a:rPr lang="en-US" sz="1600"/>
              <a:t>Initialize with BC </a:t>
            </a:r>
            <a:r>
              <a:rPr lang="en-US" sz="1600"/>
              <a:t> → </a:t>
            </a:r>
            <a:r>
              <a:rPr lang="en-US" sz="1600"/>
              <a:t>basic PPO curriculum</a:t>
            </a:r>
            <a:endParaRPr sz="1600"/>
          </a:p>
          <a:p>
            <a:pPr indent="0" lvl="0" marL="74295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600"/>
              <a:t>→ </a:t>
            </a:r>
            <a:r>
              <a:rPr lang="en-US" sz="1600"/>
              <a:t>extended Self-Play</a:t>
            </a:r>
            <a:endParaRPr sz="1600"/>
          </a:p>
          <a:p>
            <a:pPr indent="-374650" lvl="0" marL="3429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1800"/>
              <a:t>Physics &amp; Systems Layer</a:t>
            </a:r>
            <a:endParaRPr sz="1800"/>
          </a:p>
          <a:p>
            <a:pPr indent="-317500" lvl="1" marL="742950" rtl="0" algn="l">
              <a:spcBef>
                <a:spcPts val="360"/>
              </a:spcBef>
              <a:spcAft>
                <a:spcPts val="1200"/>
              </a:spcAft>
              <a:buClr>
                <a:schemeClr val="lt1"/>
              </a:buClr>
              <a:buSzPts val="2300"/>
              <a:buChar char="○"/>
            </a:pPr>
            <a:r>
              <a:rPr lang="en-US" sz="1600"/>
              <a:t>Asteroid fragmentation, weapon subsystems, physics-based damage system</a:t>
            </a:r>
            <a:endParaRPr sz="1600"/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5000" y="1683838"/>
            <a:ext cx="3702300" cy="2605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Implementation II</a:t>
            </a:r>
            <a:endParaRPr/>
          </a:p>
        </p:txBody>
      </p:sp>
      <p:sp>
        <p:nvSpPr>
          <p:cNvPr id="174" name="Google Shape;174;p18"/>
          <p:cNvSpPr txBox="1"/>
          <p:nvPr>
            <p:ph idx="1" type="body"/>
          </p:nvPr>
        </p:nvSpPr>
        <p:spPr>
          <a:xfrm>
            <a:off x="457200" y="1600200"/>
            <a:ext cx="52929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8735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000"/>
              <a:t>Behavior Tree (Baseline)</a:t>
            </a:r>
            <a:endParaRPr sz="2000"/>
          </a:p>
          <a:p>
            <a:pPr indent="-33020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1800"/>
              <a:t>States: Idle → Patrol → Evade → Attack</a:t>
            </a:r>
            <a:endParaRPr sz="1800"/>
          </a:p>
          <a:p>
            <a:pPr indent="-33020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1800"/>
              <a:t>LOS caching &amp; modular actions</a:t>
            </a:r>
            <a:endParaRPr sz="1800"/>
          </a:p>
          <a:p>
            <a:pPr indent="-38735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US" sz="2000"/>
              <a:t>Reinforcement Learning (PPO)</a:t>
            </a:r>
            <a:endParaRPr sz="2000"/>
          </a:p>
          <a:p>
            <a:pPr indent="-33020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1800"/>
              <a:t>20‑float observation: self, enemy, asteroids, bounds</a:t>
            </a:r>
            <a:endParaRPr sz="1800"/>
          </a:p>
          <a:p>
            <a:pPr indent="-33020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○"/>
            </a:pPr>
            <a:r>
              <a:rPr lang="en-US" sz="1800"/>
              <a:t>Continuous thrust/strafe/yaw + discrete fire actions</a:t>
            </a:r>
            <a:endParaRPr sz="1800"/>
          </a:p>
          <a:p>
            <a:pPr indent="-330200" lvl="1" marL="742950" rtl="0" algn="l">
              <a:spcBef>
                <a:spcPts val="360"/>
              </a:spcBef>
              <a:spcAft>
                <a:spcPts val="1200"/>
              </a:spcAft>
              <a:buClr>
                <a:schemeClr val="dk1"/>
              </a:buClr>
              <a:buSzPts val="2500"/>
              <a:buChar char="○"/>
            </a:pPr>
            <a:r>
              <a:rPr lang="en-US" sz="1800"/>
              <a:t>Reward shaping: kill +1, death ‑1, dmg dealt/taken -1 for exiting Arena</a:t>
            </a:r>
            <a:endParaRPr sz="1800"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550" y="1940825"/>
            <a:ext cx="3541452" cy="1740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 title="PPO_Lesson_1.gif"/>
          <p:cNvPicPr preferRelativeResize="0"/>
          <p:nvPr/>
        </p:nvPicPr>
        <p:blipFill rotWithShape="1">
          <a:blip r:embed="rId4">
            <a:alphaModFix/>
          </a:blip>
          <a:srcRect b="2579" l="10039" r="18755" t="-2580"/>
          <a:stretch/>
        </p:blipFill>
        <p:spPr>
          <a:xfrm>
            <a:off x="5982375" y="3996850"/>
            <a:ext cx="2781800" cy="21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457200" y="3427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Testing</a:t>
            </a:r>
            <a:endParaRPr/>
          </a:p>
        </p:txBody>
      </p:sp>
      <p:sp>
        <p:nvSpPr>
          <p:cNvPr id="182" name="Google Shape;182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US"/>
              <a:t>Validation Tests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b="1" lang="en-US"/>
              <a:t>Unity PlayMode for weapons, damage, AI</a:t>
            </a:r>
            <a:endParaRPr b="1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US"/>
              <a:t>Tensor Board Evaluation and hyper-tuning</a:t>
            </a:r>
            <a:endParaRPr b="1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US"/>
              <a:t>(Late Sprint) A</a:t>
            </a:r>
            <a:r>
              <a:rPr b="1" lang="en-US"/>
              <a:t>utomated Win Rate Check</a:t>
            </a:r>
            <a:endParaRPr b="1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b="1" lang="en-US"/>
              <a:t>Dummy AI vs RL Pilot</a:t>
            </a:r>
            <a:endParaRPr b="1"/>
          </a:p>
        </p:txBody>
      </p:sp>
      <p:pic>
        <p:nvPicPr>
          <p:cNvPr id="183" name="Google Shape;183;p19" title="Tests_Passing.png"/>
          <p:cNvPicPr preferRelativeResize="0"/>
          <p:nvPr/>
        </p:nvPicPr>
        <p:blipFill rotWithShape="1">
          <a:blip r:embed="rId3">
            <a:alphaModFix/>
          </a:blip>
          <a:srcRect b="6759" l="0" r="0" t="0"/>
          <a:stretch/>
        </p:blipFill>
        <p:spPr>
          <a:xfrm>
            <a:off x="718375" y="3700775"/>
            <a:ext cx="3378475" cy="24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46600"/>
            <a:ext cx="4132449" cy="185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 title="Self_Play_Cum_Reward.png"/>
          <p:cNvPicPr preferRelativeResize="0"/>
          <p:nvPr/>
        </p:nvPicPr>
        <p:blipFill rotWithShape="1">
          <a:blip r:embed="rId5">
            <a:alphaModFix/>
          </a:blip>
          <a:srcRect b="0" l="0" r="22582" t="0"/>
          <a:stretch/>
        </p:blipFill>
        <p:spPr>
          <a:xfrm>
            <a:off x="4572000" y="3938549"/>
            <a:ext cx="4132450" cy="21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Challenges / What I Learned</a:t>
            </a:r>
            <a:endParaRPr/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457200" y="1600200"/>
            <a:ext cx="40212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1700"/>
          </a:p>
          <a:p>
            <a:pPr indent="-37465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1800"/>
              <a:t>ML‑Agents Integration</a:t>
            </a:r>
            <a:endParaRPr sz="1800"/>
          </a:p>
          <a:p>
            <a:pPr indent="-31750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1600"/>
              <a:t>-</a:t>
            </a:r>
            <a:r>
              <a:rPr lang="en-US" sz="1600"/>
              <a:t>Normalized obs, reward balance</a:t>
            </a:r>
            <a:endParaRPr sz="1600"/>
          </a:p>
          <a:p>
            <a:pPr indent="-273050" lvl="1" marL="74295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-Train early and often</a:t>
            </a:r>
            <a:endParaRPr sz="1600"/>
          </a:p>
          <a:p>
            <a:pPr indent="-37465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1800"/>
              <a:t>Performance Optimization</a:t>
            </a:r>
            <a:endParaRPr sz="1800"/>
          </a:p>
          <a:p>
            <a:pPr indent="-31750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1600"/>
              <a:t>Physics batching, object pooling,</a:t>
            </a:r>
            <a:endParaRPr sz="16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	Project Management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/>
              <a:t>	- order feature implementation by how hard it is to implement/time</a:t>
            </a:r>
            <a:endParaRPr sz="1600"/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76125"/>
            <a:ext cx="3732977" cy="43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Extension</a:t>
            </a:r>
            <a:endParaRPr/>
          </a:p>
        </p:txBody>
      </p:sp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457200" y="1600200"/>
            <a:ext cx="44301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74650" lvl="0" marL="3429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1800"/>
              <a:t>Advanced RL</a:t>
            </a:r>
            <a:endParaRPr sz="1800"/>
          </a:p>
          <a:p>
            <a:pPr indent="-317500" lvl="1" marL="74295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Char char="○"/>
            </a:pPr>
            <a:r>
              <a:rPr lang="en-US" sz="1600"/>
              <a:t>Self‑play curriculum, hierarchical controllers</a:t>
            </a:r>
            <a:endParaRPr sz="1600"/>
          </a:p>
          <a:p>
            <a:pPr indent="-374650" lvl="0" marL="3429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1800"/>
              <a:t>Control Systems Applications</a:t>
            </a:r>
            <a:endParaRPr sz="1800"/>
          </a:p>
          <a:p>
            <a:pPr indent="-317500" lvl="1" marL="74295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Char char="○"/>
            </a:pPr>
            <a:r>
              <a:rPr lang="en-US" sz="1600"/>
              <a:t>Transfer RL pilot to drone sims</a:t>
            </a:r>
            <a:endParaRPr sz="1600"/>
          </a:p>
          <a:p>
            <a:pPr indent="-374650" lvl="0" marL="3429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1800"/>
              <a:t>Research &amp; Publication</a:t>
            </a:r>
            <a:endParaRPr sz="1800"/>
          </a:p>
          <a:p>
            <a:pPr indent="-317500" lvl="1" marL="74295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Char char="○"/>
            </a:pPr>
            <a:r>
              <a:rPr lang="en-US" sz="1600"/>
              <a:t>AI believability, training optimization</a:t>
            </a:r>
            <a:endParaRPr sz="1600"/>
          </a:p>
          <a:p>
            <a:pPr indent="-374650" lvl="0" marL="3429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-US" sz="1800"/>
              <a:t>Career Showcase</a:t>
            </a:r>
            <a:endParaRPr sz="1800"/>
          </a:p>
          <a:p>
            <a:pPr indent="-317500" lvl="1" marL="742950" rtl="0" algn="l">
              <a:spcBef>
                <a:spcPts val="360"/>
              </a:spcBef>
              <a:spcAft>
                <a:spcPts val="1200"/>
              </a:spcAft>
              <a:buClr>
                <a:schemeClr val="lt1"/>
              </a:buClr>
              <a:buSzPts val="2300"/>
              <a:buChar char="○"/>
            </a:pPr>
            <a:r>
              <a:rPr lang="en-US" sz="1600"/>
              <a:t>Demonstrates Unity, optimization, and RL expertise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Playtest Tutorial</a:t>
            </a:r>
            <a:endParaRPr/>
          </a:p>
        </p:txBody>
      </p:sp>
      <p:sp>
        <p:nvSpPr>
          <p:cNvPr id="204" name="Google Shape;204;p2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1700"/>
          </a:p>
          <a:p>
            <a:pPr indent="-3683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1700"/>
              <a:t>Controls</a:t>
            </a:r>
            <a:endParaRPr sz="1700"/>
          </a:p>
          <a:p>
            <a:pPr indent="-3111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n-US" sz="1500"/>
              <a:t>WASD Move, Right click turn, Left click fire laser, F fire missile</a:t>
            </a:r>
            <a:endParaRPr sz="1500"/>
          </a:p>
          <a:p>
            <a:pPr indent="-3683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1700"/>
              <a:t>Scenario 1: Dummy AI (1 min)</a:t>
            </a:r>
            <a:endParaRPr sz="1700"/>
          </a:p>
          <a:p>
            <a:pPr indent="-3683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1700"/>
              <a:t>Scenario 2: RL Agent (1 min)</a:t>
            </a:r>
            <a:endParaRPr sz="1700"/>
          </a:p>
          <a:p>
            <a:pPr indent="0" lvl="0" marL="3429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